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56" r:id="rId1"/>
  </p:sldMasterIdLst>
  <p:sldIdLst>
    <p:sldId id="256" r:id="rId2"/>
    <p:sldId id="274" r:id="rId3"/>
    <p:sldId id="316" r:id="rId4"/>
    <p:sldId id="275" r:id="rId5"/>
    <p:sldId id="277" r:id="rId6"/>
    <p:sldId id="279" r:id="rId7"/>
    <p:sldId id="281" r:id="rId8"/>
    <p:sldId id="260" r:id="rId9"/>
    <p:sldId id="280" r:id="rId10"/>
    <p:sldId id="327" r:id="rId11"/>
    <p:sldId id="329" r:id="rId12"/>
    <p:sldId id="347" r:id="rId13"/>
    <p:sldId id="323" r:id="rId14"/>
    <p:sldId id="318" r:id="rId15"/>
    <p:sldId id="320" r:id="rId16"/>
    <p:sldId id="322" r:id="rId17"/>
    <p:sldId id="325" r:id="rId18"/>
    <p:sldId id="349" r:id="rId19"/>
    <p:sldId id="287" r:id="rId20"/>
    <p:sldId id="306" r:id="rId21"/>
    <p:sldId id="334" r:id="rId22"/>
    <p:sldId id="298" r:id="rId23"/>
    <p:sldId id="302" r:id="rId24"/>
    <p:sldId id="335" r:id="rId25"/>
    <p:sldId id="310" r:id="rId26"/>
    <p:sldId id="303" r:id="rId27"/>
    <p:sldId id="330" r:id="rId28"/>
    <p:sldId id="307" r:id="rId29"/>
    <p:sldId id="332" r:id="rId30"/>
    <p:sldId id="299" r:id="rId31"/>
    <p:sldId id="293" r:id="rId32"/>
    <p:sldId id="301" r:id="rId33"/>
    <p:sldId id="296" r:id="rId34"/>
    <p:sldId id="351" r:id="rId35"/>
    <p:sldId id="353" r:id="rId36"/>
    <p:sldId id="340" r:id="rId37"/>
    <p:sldId id="341" r:id="rId38"/>
    <p:sldId id="343" r:id="rId3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6EEF488-1A2C-4B7E-9EF2-7568D7549EF0}" type="datetimeFigureOut">
              <a:rPr lang="es-ES" smtClean="0"/>
              <a:pPr/>
              <a:t>06/03/2018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56FBC52-4322-4DA2-B37E-D86B3337759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EEF488-1A2C-4B7E-9EF2-7568D7549EF0}" type="datetimeFigureOut">
              <a:rPr lang="es-ES" smtClean="0"/>
              <a:pPr/>
              <a:t>06/03/2018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56FBC52-4322-4DA2-B37E-D86B3337759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EEF488-1A2C-4B7E-9EF2-7568D7549EF0}" type="datetimeFigureOut">
              <a:rPr lang="es-ES" smtClean="0"/>
              <a:pPr/>
              <a:t>06/03/2018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56FBC52-4322-4DA2-B37E-D86B3337759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EEF488-1A2C-4B7E-9EF2-7568D7549EF0}" type="datetimeFigureOut">
              <a:rPr lang="es-ES" smtClean="0"/>
              <a:pPr/>
              <a:t>06/03/2018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56FBC52-4322-4DA2-B37E-D86B33377590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EEF488-1A2C-4B7E-9EF2-7568D7549EF0}" type="datetimeFigureOut">
              <a:rPr lang="es-ES" smtClean="0"/>
              <a:pPr/>
              <a:t>06/03/2018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56FBC52-4322-4DA2-B37E-D86B33377590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EEF488-1A2C-4B7E-9EF2-7568D7549EF0}" type="datetimeFigureOut">
              <a:rPr lang="es-ES" smtClean="0"/>
              <a:pPr/>
              <a:t>06/03/2018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56FBC52-4322-4DA2-B37E-D86B33377590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EEF488-1A2C-4B7E-9EF2-7568D7549EF0}" type="datetimeFigureOut">
              <a:rPr lang="es-ES" smtClean="0"/>
              <a:pPr/>
              <a:t>06/03/2018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56FBC52-4322-4DA2-B37E-D86B3337759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EEF488-1A2C-4B7E-9EF2-7568D7549EF0}" type="datetimeFigureOut">
              <a:rPr lang="es-ES" smtClean="0"/>
              <a:pPr/>
              <a:t>06/03/2018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56FBC52-4322-4DA2-B37E-D86B33377590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EEF488-1A2C-4B7E-9EF2-7568D7549EF0}" type="datetimeFigureOut">
              <a:rPr lang="es-ES" smtClean="0"/>
              <a:pPr/>
              <a:t>06/03/2018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56FBC52-4322-4DA2-B37E-D86B3337759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C6EEF488-1A2C-4B7E-9EF2-7568D7549EF0}" type="datetimeFigureOut">
              <a:rPr lang="es-ES" smtClean="0"/>
              <a:pPr/>
              <a:t>06/03/2018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56FBC52-4322-4DA2-B37E-D86B3337759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6EEF488-1A2C-4B7E-9EF2-7568D7549EF0}" type="datetimeFigureOut">
              <a:rPr lang="es-ES" smtClean="0"/>
              <a:pPr/>
              <a:t>06/03/2018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56FBC52-4322-4DA2-B37E-D86B33377590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C6EEF488-1A2C-4B7E-9EF2-7568D7549EF0}" type="datetimeFigureOut">
              <a:rPr lang="es-ES" smtClean="0"/>
              <a:pPr/>
              <a:t>06/03/2018</a:t>
            </a:fld>
            <a:endParaRPr lang="es-E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56FBC52-4322-4DA2-B37E-D86B3337759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7" r:id="rId1"/>
    <p:sldLayoutId id="2147484658" r:id="rId2"/>
    <p:sldLayoutId id="2147484659" r:id="rId3"/>
    <p:sldLayoutId id="2147484660" r:id="rId4"/>
    <p:sldLayoutId id="2147484661" r:id="rId5"/>
    <p:sldLayoutId id="2147484662" r:id="rId6"/>
    <p:sldLayoutId id="2147484663" r:id="rId7"/>
    <p:sldLayoutId id="2147484664" r:id="rId8"/>
    <p:sldLayoutId id="2147484665" r:id="rId9"/>
    <p:sldLayoutId id="2147484666" r:id="rId10"/>
    <p:sldLayoutId id="214748466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CEIP%20CARMEN%20BEN&#205;TEZ\Desktop\JORNADAS%20DE%20PUERTAS%20ABIERTAS\Ludovico%20Einaudi%20-%20Una%20mattina.mp3" TargetMode="Externa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olegioicarmenbenitez.e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3857628"/>
            <a:ext cx="1637838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28802"/>
            <a:ext cx="3009900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4 Imagen" descr="Image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1928802"/>
            <a:ext cx="1357322" cy="1981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CIMG0673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929066"/>
            <a:ext cx="20193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C:\Users\HP\Downloads\20151130_11145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3504" y="4143380"/>
            <a:ext cx="2209800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C:\Users\HP\AppData\Local\Temp\Rar$DI02.964\20151130_11163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3768" y="4429132"/>
            <a:ext cx="2000232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 descr="C:\Users\HP\Downloads\20151130_111708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7686" y="1928802"/>
            <a:ext cx="1714512" cy="2214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 descr="CV5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5000636"/>
            <a:ext cx="2047875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 descr="CV2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71604" y="3929066"/>
            <a:ext cx="2286016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 descr="C:\Users\HP\Downloads\20151130_111435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57900" y="1928802"/>
            <a:ext cx="3086100" cy="260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Rectángulo"/>
          <p:cNvSpPr/>
          <p:nvPr/>
        </p:nvSpPr>
        <p:spPr>
          <a:xfrm>
            <a:off x="1285852" y="1357298"/>
            <a:ext cx="671517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CEIP CARMEN BENÍTEZ</a:t>
            </a:r>
            <a:endParaRPr lang="es-E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4" name="Ludovico Einaudi - Una mattin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4"/>
          <a:stretch>
            <a:fillRect/>
          </a:stretch>
        </p:blipFill>
        <p:spPr>
          <a:xfrm>
            <a:off x="1214414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2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LAPICES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32730" y="122752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1866880" y="3367086"/>
            <a:ext cx="592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0" name="9 Rectángulo"/>
          <p:cNvSpPr/>
          <p:nvPr/>
        </p:nvSpPr>
        <p:spPr>
          <a:xfrm>
            <a:off x="1428728" y="3286124"/>
            <a:ext cx="8996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8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 </a:t>
            </a:r>
            <a:endParaRPr lang="es-ES" sz="8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8985" y="1927560"/>
            <a:ext cx="7746030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s-ES" sz="8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s-ES" sz="8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Inteligencia</a:t>
            </a:r>
          </a:p>
          <a:p>
            <a:pPr algn="ctr"/>
            <a:r>
              <a:rPr lang="es-ES" sz="8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emocional</a:t>
            </a:r>
            <a:endParaRPr lang="es-ES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53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LAPICES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3019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1866880" y="3367086"/>
            <a:ext cx="592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0" name="9 Rectángulo"/>
          <p:cNvSpPr/>
          <p:nvPr/>
        </p:nvSpPr>
        <p:spPr>
          <a:xfrm>
            <a:off x="1428728" y="3286124"/>
            <a:ext cx="8996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8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 </a:t>
            </a:r>
            <a:endParaRPr lang="es-ES" sz="8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971600" y="1927560"/>
            <a:ext cx="7272807" cy="45858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3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just"/>
            <a:r>
              <a:rPr lang="es-E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BLOQUES DE CONTENIDO</a:t>
            </a:r>
          </a:p>
          <a:p>
            <a:pPr algn="just"/>
            <a:endParaRPr lang="es-ES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s-E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AUTOCONOCIMIENTO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E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AUTOCONTROL</a:t>
            </a:r>
          </a:p>
          <a:p>
            <a:pPr marL="457200" indent="-457200" algn="just">
              <a:buAutoNum type="arabicPeriod"/>
            </a:pPr>
            <a:r>
              <a:rPr lang="es-E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AUTOMOTIVACIÓN</a:t>
            </a:r>
          </a:p>
          <a:p>
            <a:pPr marL="457200" indent="-457200" algn="just">
              <a:buAutoNum type="arabicPeriod"/>
            </a:pPr>
            <a:r>
              <a:rPr lang="es-E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EMPATÍA</a:t>
            </a:r>
          </a:p>
          <a:p>
            <a:pPr marL="457200" indent="-457200" algn="just">
              <a:buAutoNum type="arabicPeriod"/>
            </a:pPr>
            <a:r>
              <a:rPr lang="es-E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HABILIDADES SOCIALES</a:t>
            </a:r>
            <a:endParaRPr lang="es-E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es-ES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036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LAPICES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3019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1866880" y="3367086"/>
            <a:ext cx="592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0" name="9 Rectángulo"/>
          <p:cNvSpPr/>
          <p:nvPr/>
        </p:nvSpPr>
        <p:spPr>
          <a:xfrm>
            <a:off x="1428728" y="3286124"/>
            <a:ext cx="8996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8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 </a:t>
            </a:r>
            <a:endParaRPr lang="es-ES" sz="8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1285860"/>
            <a:ext cx="750099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77036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LAPICES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1866880" y="3367086"/>
            <a:ext cx="592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0" name="9 Rectángulo"/>
          <p:cNvSpPr/>
          <p:nvPr/>
        </p:nvSpPr>
        <p:spPr>
          <a:xfrm>
            <a:off x="1428728" y="3286124"/>
            <a:ext cx="8996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8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 </a:t>
            </a:r>
            <a:endParaRPr lang="es-ES" sz="8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000232" y="2428868"/>
            <a:ext cx="5205271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s-ES" sz="8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s-ES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INFANTIL</a:t>
            </a:r>
            <a:endParaRPr lang="es-ES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LAPICES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1866880" y="3367086"/>
            <a:ext cx="592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285720" y="2143116"/>
            <a:ext cx="864399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b="1" dirty="0" smtClean="0"/>
              <a:t>	</a:t>
            </a:r>
          </a:p>
          <a:p>
            <a:endParaRPr lang="es-ES" b="1" dirty="0" smtClean="0"/>
          </a:p>
          <a:p>
            <a:pPr marL="457200" indent="-457200">
              <a:buFont typeface="+mj-lt"/>
              <a:buAutoNum type="alphaLcPeriod"/>
            </a:pPr>
            <a:r>
              <a:rPr lang="es-ES" sz="2000" b="1" dirty="0" smtClean="0"/>
              <a:t>Conocer su propio cuerpo y el de los otros. </a:t>
            </a:r>
          </a:p>
          <a:p>
            <a:pPr marL="457200" indent="-457200">
              <a:buFont typeface="+mj-lt"/>
              <a:buAutoNum type="alphaLcPeriod"/>
            </a:pPr>
            <a:r>
              <a:rPr lang="es-ES" sz="2000" b="1" dirty="0" smtClean="0"/>
              <a:t>Observar y explorar su entorno familiar, natural y social. </a:t>
            </a:r>
          </a:p>
          <a:p>
            <a:pPr marL="457200" indent="-457200">
              <a:buFont typeface="+mj-lt"/>
              <a:buAutoNum type="alphaLcPeriod"/>
            </a:pPr>
            <a:r>
              <a:rPr lang="es-ES" sz="2000" b="1" dirty="0" smtClean="0"/>
              <a:t>Adquirir progresivamente autonomía en sus actividades habituales.</a:t>
            </a:r>
          </a:p>
          <a:p>
            <a:pPr marL="457200" indent="-457200">
              <a:buFont typeface="+mj-lt"/>
              <a:buAutoNum type="alphaLcPeriod"/>
            </a:pPr>
            <a:r>
              <a:rPr lang="es-ES" sz="2000" b="1" dirty="0" smtClean="0"/>
              <a:t> Desarrollar sus capacidades afectivas.</a:t>
            </a:r>
          </a:p>
          <a:p>
            <a:pPr marL="457200" indent="-457200">
              <a:buFont typeface="+mj-lt"/>
              <a:buAutoNum type="alphaLcPeriod"/>
            </a:pPr>
            <a:r>
              <a:rPr lang="es-ES" sz="2000" b="1" dirty="0" smtClean="0"/>
              <a:t>Relacionarse con los demás y adquirir pautas elementales de convivencia y relación social, así como ejercitarse en la resolución pacífica de conflictos.</a:t>
            </a:r>
          </a:p>
          <a:p>
            <a:pPr marL="457200" indent="-457200">
              <a:buFont typeface="+mj-lt"/>
              <a:buAutoNum type="alphaLcPeriod"/>
            </a:pPr>
            <a:r>
              <a:rPr lang="es-ES" sz="2000" b="1" dirty="0" smtClean="0"/>
              <a:t>Desarrollar habilidades comunicativas. </a:t>
            </a:r>
          </a:p>
          <a:p>
            <a:pPr marL="457200" indent="-457200">
              <a:buFont typeface="+mj-lt"/>
              <a:buAutoNum type="alphaLcPeriod"/>
            </a:pPr>
            <a:r>
              <a:rPr lang="es-ES" sz="2000" b="1" dirty="0" smtClean="0"/>
              <a:t>Iniciarse en las habilidades lógico-matemáticas, en la lectoescritura y en el movimiento, el gesto y el ritmo.	</a:t>
            </a:r>
          </a:p>
          <a:p>
            <a:pPr marL="342900" indent="-342900"/>
            <a:endParaRPr lang="es-ES" b="1" dirty="0" smtClean="0"/>
          </a:p>
        </p:txBody>
      </p:sp>
      <p:sp>
        <p:nvSpPr>
          <p:cNvPr id="13" name="12 Rectángulo"/>
          <p:cNvSpPr/>
          <p:nvPr/>
        </p:nvSpPr>
        <p:spPr>
          <a:xfrm>
            <a:off x="428596" y="1785926"/>
            <a:ext cx="20313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	</a:t>
            </a:r>
            <a:r>
              <a:rPr lang="es-E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	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2285984" y="2285992"/>
            <a:ext cx="438453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 smtClean="0"/>
              <a:t>OBJETIVOS DE LA ETAPA</a:t>
            </a:r>
          </a:p>
          <a:p>
            <a:endParaRPr lang="es-ES" sz="2800" b="1" dirty="0" smtClean="0"/>
          </a:p>
          <a:p>
            <a:r>
              <a:rPr lang="es-ES" sz="2800" b="1" dirty="0" smtClean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LAPICES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1866880" y="3367086"/>
            <a:ext cx="592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3" name="12 Rectángulo"/>
          <p:cNvSpPr/>
          <p:nvPr/>
        </p:nvSpPr>
        <p:spPr>
          <a:xfrm>
            <a:off x="428596" y="1785926"/>
            <a:ext cx="80010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	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85720" y="2143116"/>
            <a:ext cx="864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b="1" dirty="0" smtClean="0"/>
              <a:t>	</a:t>
            </a:r>
          </a:p>
          <a:p>
            <a:pPr marL="342900" indent="-342900"/>
            <a:endParaRPr lang="es-ES" b="1" dirty="0" smtClean="0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57158" y="2071679"/>
            <a:ext cx="8358246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		METODOLOG</a:t>
            </a:r>
            <a:r>
              <a:rPr kumimoji="0" lang="es-E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Í</a:t>
            </a:r>
            <a:r>
              <a:rPr kumimoji="0" lang="es-E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 </a:t>
            </a:r>
            <a:endParaRPr kumimoji="0" lang="es-E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Enfoque globalizador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Aprendizaje significativo</a:t>
            </a:r>
            <a:endParaRPr lang="es-ES" sz="2400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Metodolog</a:t>
            </a: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í</a:t>
            </a: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 motivadora, significativa, l</a:t>
            </a: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ú</a:t>
            </a: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dica y    manipulativa 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(material de rincones, ABN, lectoescritura a trav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é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 de cuentos)</a:t>
            </a:r>
            <a:endParaRPr lang="es-ES" sz="2400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Desarrollo de las competencias clave: capacidades, habilidades y actitudes personales 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(Comunicaci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ó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 ling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üí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stica, competencia matem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á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tica, competencias b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á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sicas en ciencia y tecnolog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í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a, competencias sociales y c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í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vicas, conciencia y expresiones culturales, aprender a aprender).</a:t>
            </a:r>
            <a:endParaRPr kumimoji="0" 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Mediante UDIS quincenales y un proyecto trimestral</a:t>
            </a:r>
            <a:endParaRPr kumimoji="0" 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LAPICES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1866880" y="3367086"/>
            <a:ext cx="592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3" name="12 Rectángulo"/>
          <p:cNvSpPr/>
          <p:nvPr/>
        </p:nvSpPr>
        <p:spPr>
          <a:xfrm>
            <a:off x="428596" y="1785926"/>
            <a:ext cx="80010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	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85720" y="2143116"/>
            <a:ext cx="864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b="1" dirty="0" smtClean="0"/>
              <a:t>	</a:t>
            </a:r>
          </a:p>
          <a:p>
            <a:pPr marL="342900" indent="-342900"/>
            <a:endParaRPr lang="es-ES" b="1" dirty="0" smtClean="0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57158" y="2071678"/>
            <a:ext cx="83582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		</a:t>
            </a:r>
            <a:endParaRPr kumimoji="0" 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357158" y="1785926"/>
            <a:ext cx="8501122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METODOLOG</a:t>
            </a: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Í</a:t>
            </a: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 EN LA JORNADA DE CLASE</a:t>
            </a:r>
            <a:endParaRPr kumimoji="0" 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Entrada y acogida</a:t>
            </a:r>
            <a:endParaRPr kumimoji="0" 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Asamblea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(actividades organizadoras del d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í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a: encargados, faltas, el tiempo, actividades diversas del lenguaje, planificaci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ó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 de la siguiente actividad relacionada con los proyectos o UDIS)</a:t>
            </a:r>
            <a:endParaRPr kumimoji="0" 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Trabajo individual 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(ideas previas, b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ú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squeda de informaci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ó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n, realizaci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ó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 de trabajo gr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á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fico)</a:t>
            </a:r>
            <a:endParaRPr kumimoji="0" 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Rincones 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(biblioteca, construcciones, puzles, juegos ling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üí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sticos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…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en constante cambio en funci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ó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 del centro de inter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é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s)</a:t>
            </a:r>
            <a:endParaRPr kumimoji="0" 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Aseo y desayuno</a:t>
            </a:r>
            <a:endParaRPr kumimoji="0" 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Recreo</a:t>
            </a:r>
            <a:endParaRPr kumimoji="0" 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Relajaci</a:t>
            </a: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ó</a:t>
            </a: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</a:t>
            </a:r>
            <a:endParaRPr kumimoji="0" 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Actividades l</a:t>
            </a: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ó</a:t>
            </a: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gica-matem</a:t>
            </a: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á</a:t>
            </a: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tica 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(juegos de clasificaci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ó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n, numeraci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ó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n, asociaci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ó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n, secuencias l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ó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gicas, seriaciones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…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)</a:t>
            </a:r>
            <a:endParaRPr kumimoji="0" 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Talleres/</a:t>
            </a:r>
            <a:r>
              <a:rPr kumimoji="0" lang="es-E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Psicomotricidad</a:t>
            </a: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/Experiencias 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(actividades pl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á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sticas, fiestas, cumplea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ñ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os, actividades relacionadas</a:t>
            </a:r>
            <a:r>
              <a:rPr kumimoji="0" lang="es-E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con los experimentos de la unidad, actividades de movimiento libre o dirigido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…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) </a:t>
            </a:r>
            <a:endParaRPr kumimoji="0" 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Recogida y despedida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LAPICES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1866880" y="3367086"/>
            <a:ext cx="592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3" name="12 Rectángulo"/>
          <p:cNvSpPr/>
          <p:nvPr/>
        </p:nvSpPr>
        <p:spPr>
          <a:xfrm>
            <a:off x="428596" y="1785926"/>
            <a:ext cx="80010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	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85720" y="2143116"/>
            <a:ext cx="864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b="1" dirty="0" smtClean="0"/>
              <a:t>	</a:t>
            </a:r>
          </a:p>
          <a:p>
            <a:pPr marL="342900" indent="-342900"/>
            <a:endParaRPr lang="es-ES" b="1" dirty="0" smtClean="0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57158" y="2071678"/>
            <a:ext cx="83582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		</a:t>
            </a:r>
            <a:endParaRPr kumimoji="0" 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357158" y="1785926"/>
            <a:ext cx="85011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061263" y="2967335"/>
            <a:ext cx="478015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s-ES" sz="72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es-ES" sz="72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285852" y="3571876"/>
            <a:ext cx="649889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ACTIVIDADES</a:t>
            </a:r>
            <a:endParaRPr lang="es-ES" sz="7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LAPICES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1866880" y="3367086"/>
            <a:ext cx="592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3" name="12 Rectángulo"/>
          <p:cNvSpPr/>
          <p:nvPr/>
        </p:nvSpPr>
        <p:spPr>
          <a:xfrm>
            <a:off x="428596" y="1785926"/>
            <a:ext cx="80010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	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85720" y="2143116"/>
            <a:ext cx="864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b="1" dirty="0" smtClean="0"/>
              <a:t>	</a:t>
            </a:r>
          </a:p>
          <a:p>
            <a:pPr marL="342900" indent="-342900"/>
            <a:endParaRPr lang="es-ES" b="1" dirty="0" smtClean="0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57158" y="2071678"/>
            <a:ext cx="83582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		</a:t>
            </a:r>
            <a:endParaRPr kumimoji="0" 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357158" y="1785926"/>
            <a:ext cx="85011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061263" y="2967335"/>
            <a:ext cx="478015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s-ES" sz="72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es-ES" sz="72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285852" y="3571876"/>
            <a:ext cx="4780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es-ES" sz="7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571472" y="2071678"/>
            <a:ext cx="76438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CURSO 2017 - 2018 </a:t>
            </a:r>
          </a:p>
          <a:p>
            <a:r>
              <a:rPr lang="es-ES" b="1" dirty="0" smtClean="0"/>
              <a:t>	PLAN DE APERTURA. CONSEJERÍA DE EDUCACIÓN </a:t>
            </a:r>
          </a:p>
          <a:p>
            <a:r>
              <a:rPr lang="es-ES" dirty="0" smtClean="0"/>
              <a:t>AULA MATINAL: de Lunes a Viernes de 7:30 a 9:00 horas. </a:t>
            </a:r>
          </a:p>
          <a:p>
            <a:r>
              <a:rPr lang="es-ES" dirty="0" smtClean="0"/>
              <a:t>ACTIVIDADES EXTRAESCOLARES:</a:t>
            </a:r>
          </a:p>
        </p:txBody>
      </p:sp>
      <p:graphicFrame>
        <p:nvGraphicFramePr>
          <p:cNvPr id="12" name="11 Tabla"/>
          <p:cNvGraphicFramePr>
            <a:graphicFrameLocks noGrp="1"/>
          </p:cNvGraphicFramePr>
          <p:nvPr/>
        </p:nvGraphicFramePr>
        <p:xfrm>
          <a:off x="928662" y="3429000"/>
          <a:ext cx="7429553" cy="2473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570"/>
                <a:gridCol w="1357322"/>
                <a:gridCol w="1643074"/>
                <a:gridCol w="1571636"/>
                <a:gridCol w="1785951"/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HORAS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LUNES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MARTES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MIÉRCOLES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JUEVES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16:00</a:t>
                      </a:r>
                    </a:p>
                    <a:p>
                      <a:r>
                        <a:rPr lang="es-ES" dirty="0" smtClean="0"/>
                        <a:t>17:00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 smtClean="0"/>
                    </a:p>
                    <a:p>
                      <a:r>
                        <a:rPr lang="es-ES" dirty="0" smtClean="0"/>
                        <a:t>INGLÉS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 smtClean="0"/>
                    </a:p>
                    <a:p>
                      <a:r>
                        <a:rPr lang="es-ES" dirty="0" smtClean="0"/>
                        <a:t>PATINAJE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   </a:t>
                      </a:r>
                    </a:p>
                    <a:p>
                      <a:r>
                        <a:rPr lang="es-ES" dirty="0" smtClean="0"/>
                        <a:t>INGLÉS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 smtClean="0"/>
                    </a:p>
                    <a:p>
                      <a:r>
                        <a:rPr lang="es-ES" dirty="0" smtClean="0"/>
                        <a:t>PATINAJE</a:t>
                      </a:r>
                      <a:endParaRPr lang="es-ES" dirty="0"/>
                    </a:p>
                  </a:txBody>
                  <a:tcPr/>
                </a:tc>
              </a:tr>
              <a:tr h="1463040">
                <a:tc>
                  <a:txBody>
                    <a:bodyPr/>
                    <a:lstStyle/>
                    <a:p>
                      <a:endParaRPr lang="es-ES" dirty="0" smtClean="0"/>
                    </a:p>
                    <a:p>
                      <a:r>
                        <a:rPr lang="es-ES" dirty="0" smtClean="0"/>
                        <a:t>17:00</a:t>
                      </a:r>
                    </a:p>
                    <a:p>
                      <a:r>
                        <a:rPr lang="es-ES" dirty="0" smtClean="0"/>
                        <a:t>18:00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 smtClean="0"/>
                    </a:p>
                    <a:p>
                      <a:endParaRPr lang="es-ES" dirty="0" smtClean="0"/>
                    </a:p>
                    <a:p>
                      <a:r>
                        <a:rPr lang="es-ES" dirty="0" smtClean="0"/>
                        <a:t>TEATRO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 smtClean="0"/>
                    </a:p>
                    <a:p>
                      <a:r>
                        <a:rPr lang="es-ES" dirty="0" smtClean="0"/>
                        <a:t>DEPORTE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 smtClean="0"/>
                    </a:p>
                    <a:p>
                      <a:endParaRPr lang="es-ES" dirty="0" smtClean="0"/>
                    </a:p>
                    <a:p>
                      <a:r>
                        <a:rPr lang="es-ES" dirty="0" smtClean="0"/>
                        <a:t>TEATRO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 smtClean="0"/>
                    </a:p>
                    <a:p>
                      <a:r>
                        <a:rPr lang="es-ES" dirty="0" smtClean="0"/>
                        <a:t>DEPORTE</a:t>
                      </a:r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LAPICES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1866880" y="3367086"/>
            <a:ext cx="592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1500166" y="2143116"/>
            <a:ext cx="57864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AMPLIACIÓN DE HORARIO. CEIP CARMEN BENITEZ </a:t>
            </a:r>
          </a:p>
          <a:p>
            <a:r>
              <a:rPr lang="es-ES" dirty="0" smtClean="0"/>
              <a:t>ACTIVIDADES ORGANIZADAS POR LA AMPA: </a:t>
            </a:r>
          </a:p>
          <a:p>
            <a:endParaRPr lang="es-ES" dirty="0" smtClean="0"/>
          </a:p>
          <a:p>
            <a:r>
              <a:rPr lang="es-ES" b="1" dirty="0" smtClean="0"/>
              <a:t>ROBÓTICA</a:t>
            </a:r>
          </a:p>
          <a:p>
            <a:r>
              <a:rPr lang="es-ES" dirty="0" smtClean="0"/>
              <a:t>Horario: </a:t>
            </a:r>
          </a:p>
          <a:p>
            <a:r>
              <a:rPr lang="es-ES" dirty="0" smtClean="0"/>
              <a:t> Jueves de 18 a 19 horas.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 descr="Resultado de imagen de GIFS LAPIC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5364" name="AutoShape 4" descr="Resultado de imagen de GIFS LAPIC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5366" name="AutoShape 6" descr="Resultado de imagen de GIFS LAPIC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Rectángulo"/>
          <p:cNvSpPr/>
          <p:nvPr/>
        </p:nvSpPr>
        <p:spPr>
          <a:xfrm>
            <a:off x="285720" y="4857760"/>
            <a:ext cx="850112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“LA EDUCACIÓN ES LA LLAVE MAESTRA QUE ABRE TODAS LAS PUERTAS”</a:t>
            </a:r>
            <a:endParaRPr lang="es-ES" sz="4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714348" y="2428868"/>
            <a:ext cx="780694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/>
                <a:solidFill>
                  <a:schemeClr val="accent3"/>
                </a:solidFill>
                <a:effectLst/>
              </a:rPr>
              <a:t>  </a:t>
            </a:r>
            <a:r>
              <a:rPr lang="es-ES" sz="5400" b="1" cap="none" spc="0" dirty="0" smtClean="0">
                <a:ln/>
                <a:solidFill>
                  <a:schemeClr val="bg1"/>
                </a:solidFill>
                <a:effectLst/>
              </a:rPr>
              <a:t>BIENVENIDOS AL CEIP</a:t>
            </a:r>
          </a:p>
          <a:p>
            <a:pPr algn="ctr"/>
            <a:r>
              <a:rPr lang="es-ES" sz="5400" b="1" dirty="0" smtClean="0">
                <a:ln/>
                <a:solidFill>
                  <a:schemeClr val="bg1"/>
                </a:solidFill>
              </a:rPr>
              <a:t>CARMEN BENÍTEZ</a:t>
            </a:r>
            <a:endParaRPr lang="es-ES" sz="5400" b="1" cap="none" spc="0" dirty="0">
              <a:ln/>
              <a:solidFill>
                <a:schemeClr val="bg1"/>
              </a:solidFill>
              <a:effectLst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28596" y="285728"/>
            <a:ext cx="819825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JORNADA DE PUERTAS ABIERTAS 2018/19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PICES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Rectángulo"/>
          <p:cNvSpPr/>
          <p:nvPr/>
        </p:nvSpPr>
        <p:spPr>
          <a:xfrm>
            <a:off x="428596" y="1928802"/>
            <a:ext cx="81982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857224" y="2714620"/>
            <a:ext cx="771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s-ES" dirty="0" smtClean="0"/>
              <a:t>	</a:t>
            </a: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Rectángulo"/>
          <p:cNvSpPr/>
          <p:nvPr/>
        </p:nvSpPr>
        <p:spPr>
          <a:xfrm>
            <a:off x="445710" y="2967335"/>
            <a:ext cx="682911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</a:t>
            </a:r>
          </a:p>
          <a:p>
            <a:pPr algn="ctr"/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</a:t>
            </a:r>
            <a:r>
              <a:rPr lang="es-E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INSTALACIONES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	   INFANTIL 3 AÑOS</a:t>
            </a:r>
            <a:endParaRPr lang="es-E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481138"/>
            <a:ext cx="804615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142984"/>
            <a:ext cx="797891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       INFANTIL  4  AÑOS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CEIP CARMEN BENÍTEZ\Desktop\FOTOS ANTIG Y ACTUALES\INSTALACIONES COLE\20170214_1226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8922" y="1481138"/>
            <a:ext cx="8046155" cy="4525962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	   INFANTIL 5 AÑOS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	      1º  PRIMARIA</a:t>
            </a:r>
            <a:endParaRPr lang="es-E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481138"/>
            <a:ext cx="804615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EIP CARMEN BENÍTEZ\Desktop\FOTOS ANTIG Y ACTUALES\INSTALACIONES COLE\2º PRIMARI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	       2º  PRIMARIA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CEIP CARMEN BENÍTEZ\Desktop\FOTOS ANTIG Y ACTUALES\INSTALACIONES COLE\20170214_1235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8922" y="1481138"/>
            <a:ext cx="8046155" cy="4525962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           3º PRIMARIA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	       4º PRIMARIA</a:t>
            </a:r>
            <a:endParaRPr lang="es-ES" dirty="0"/>
          </a:p>
        </p:txBody>
      </p:sp>
      <p:pic>
        <p:nvPicPr>
          <p:cNvPr id="1026" name="Picture 2" descr="C:\Users\CEIP CARMEN BENÍTEZ\Desktop\FOTOS ANTIG Y ACTUALES\INSTALACIONES COLE\20170217_1010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481138"/>
            <a:ext cx="8046155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C:\Users\HP\Downloads\20151130_111456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			PRIMARIA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	        6º PRIMARIA</a:t>
            </a:r>
            <a:endParaRPr lang="es-ES" dirty="0"/>
          </a:p>
        </p:txBody>
      </p:sp>
      <p:pic>
        <p:nvPicPr>
          <p:cNvPr id="2050" name="Picture 2" descr="C:\Users\CEIP CARMEN BENÍTEZ\Desktop\FOTOS ANTIG Y ACTUALES\INSTALACIONES COLE\20170217_1013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481138"/>
            <a:ext cx="8046155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980845"/>
            <a:ext cx="4038600" cy="3526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endParaRPr lang="es-ES" dirty="0" smtClean="0"/>
          </a:p>
          <a:p>
            <a:r>
              <a:rPr lang="es-ES" dirty="0" smtClean="0"/>
              <a:t>El Plan de Centro es el documento que expresa nuestras señas de identidad. Es el auténtico referente, con carácter sistémico e integrador, del principio de autonomía pedagógica, de organización y de gestión.</a:t>
            </a:r>
            <a:endParaRPr lang="es-ES" dirty="0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      PLAN  DE  CENTRO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14422"/>
            <a:ext cx="804615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/>
              <a:t>AULA DE PEDAGOGÍA TERAPÉUTICA</a:t>
            </a:r>
            <a:endParaRPr lang="es-E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CEIP CARMEN BENÍTEZ\Desktop\FOTOS ANTIG Y ACTUALES\INSTALACIONES COLE\20170214_1232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8922" y="1481138"/>
            <a:ext cx="8046155" cy="4525962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		    GIMNASIO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8922" y="1481138"/>
            <a:ext cx="804615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		       PATIO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8922" y="1481138"/>
            <a:ext cx="804615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			    SUM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LAPICES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32730" y="122752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1866880" y="3367086"/>
            <a:ext cx="592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0" name="9 Rectángulo"/>
          <p:cNvSpPr/>
          <p:nvPr/>
        </p:nvSpPr>
        <p:spPr>
          <a:xfrm>
            <a:off x="1428728" y="3286124"/>
            <a:ext cx="8996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8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 </a:t>
            </a:r>
            <a:endParaRPr lang="es-ES" sz="8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8985" y="1927560"/>
            <a:ext cx="7516353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8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s-E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PROYECTO DE FORMACIÓN</a:t>
            </a:r>
          </a:p>
          <a:p>
            <a:pPr algn="ctr"/>
            <a:r>
              <a:rPr lang="es-E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ORQUESTAL  </a:t>
            </a:r>
          </a:p>
        </p:txBody>
      </p:sp>
    </p:spTree>
    <p:extLst>
      <p:ext uri="{BB962C8B-B14F-4D97-AF65-F5344CB8AC3E}">
        <p14:creationId xmlns="" xmlns:p14="http://schemas.microsoft.com/office/powerpoint/2010/main" val="12753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LAPICES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1866880" y="3367086"/>
            <a:ext cx="592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3" name="12 Rectángulo"/>
          <p:cNvSpPr/>
          <p:nvPr/>
        </p:nvSpPr>
        <p:spPr>
          <a:xfrm>
            <a:off x="428596" y="1785926"/>
            <a:ext cx="80010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	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00002" y="2143116"/>
            <a:ext cx="864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b="1" dirty="0" smtClean="0"/>
              <a:t>	</a:t>
            </a:r>
          </a:p>
          <a:p>
            <a:pPr marL="342900" indent="-342900"/>
            <a:endParaRPr lang="es-ES" b="1" dirty="0" smtClean="0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57158" y="2071679"/>
            <a:ext cx="83582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</a:t>
            </a:r>
            <a:r>
              <a:rPr kumimoji="0" lang="es-ES" sz="28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PROYECTO DE ORQUESTA EN PRIMARIA</a:t>
            </a:r>
            <a:endParaRPr kumimoji="0" lang="es-ES" sz="24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071538" y="889844"/>
            <a:ext cx="700092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La Fundación Pública Andaluza Barenboim-Said, en colaboración con la Consejería de Educación de la Junta de Andalucía, ha puesto en marcha un novedoso proyecto piloto de formación orquestal destinado a niños y niñas de primaria. El primer colegio en participar en esta iniciativa es el CEIP Carmen Benítez de Sevilla durante el curso 2015/2016.</a:t>
            </a:r>
          </a:p>
          <a:p>
            <a:r>
              <a:rPr lang="es-ES" dirty="0" smtClean="0"/>
              <a:t>Este innovador proyecto, único en su género en España, se crea con el objetivo de impulsar la educación instrumental en centros públicos de Educación Primaria, integrándola en horario lectivo y enfocándola a la conformación, en un futuro próximo, de una orquesta infantil.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 smtClean="0"/>
              <a:t>   AUDICIÓN FIN DE CURSO</a:t>
            </a:r>
            <a:br>
              <a:rPr lang="es-ES" dirty="0" smtClean="0"/>
            </a:br>
            <a:r>
              <a:rPr lang="es-ES" dirty="0" smtClean="0"/>
              <a:t>ORQUESTA  INFANTIL  1º PRIMARIA</a:t>
            </a:r>
            <a:endParaRPr lang="es-ES" dirty="0"/>
          </a:p>
        </p:txBody>
      </p:sp>
      <p:pic>
        <p:nvPicPr>
          <p:cNvPr id="3074" name="Picture 2" descr="C:\Users\CEIP CARMEN BENÍTEZ\Desktop\FOTOS ANTIG Y ACTUALES\INSTALACIONES COLE\VIOLIN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3889" y="1838853"/>
            <a:ext cx="7316222" cy="38105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	ORQUESTA  1º PRIMARIA</a:t>
            </a:r>
            <a:endParaRPr lang="es-ES" dirty="0"/>
          </a:p>
        </p:txBody>
      </p:sp>
      <p:pic>
        <p:nvPicPr>
          <p:cNvPr id="4098" name="Picture 2" descr="C:\Users\CEIP CARMEN BENÍTEZ\Desktop\FOTOS ANTIG Y ACTUALES\INSTALACIONES COLE\VIOLIN 2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3889" y="1700721"/>
            <a:ext cx="7316222" cy="40867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PICES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Rectángulo"/>
          <p:cNvSpPr/>
          <p:nvPr/>
        </p:nvSpPr>
        <p:spPr>
          <a:xfrm>
            <a:off x="428596" y="1928802"/>
            <a:ext cx="81982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857224" y="2714620"/>
            <a:ext cx="771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s-ES" dirty="0" smtClean="0"/>
              <a:t>	</a:t>
            </a: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Rectángulo"/>
          <p:cNvSpPr/>
          <p:nvPr/>
        </p:nvSpPr>
        <p:spPr>
          <a:xfrm>
            <a:off x="445710" y="2967335"/>
            <a:ext cx="150233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</a:t>
            </a:r>
          </a:p>
          <a:p>
            <a:pPr algn="ctr"/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47013" y="3571876"/>
            <a:ext cx="88969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dirty="0" smtClean="0">
                <a:hlinkClick r:id="rId4"/>
              </a:rPr>
              <a:t>http://www.colegioIcarmenbenitez.es/</a:t>
            </a:r>
            <a:endParaRPr lang="es-ES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PICES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Rectángulo"/>
          <p:cNvSpPr/>
          <p:nvPr/>
        </p:nvSpPr>
        <p:spPr>
          <a:xfrm>
            <a:off x="428596" y="1928802"/>
            <a:ext cx="81982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LÍNEAS DE ACTUACIÓN PEDAGÓGICA</a:t>
            </a:r>
            <a:endParaRPr lang="es-E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857224" y="2714620"/>
            <a:ext cx="77153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S" b="1" dirty="0" smtClean="0"/>
              <a:t>El principio del esfuerzo</a:t>
            </a:r>
            <a:r>
              <a:rPr lang="es-ES" dirty="0" smtClean="0"/>
              <a:t>, resulta indispensable para lograr una educación de calidad.</a:t>
            </a:r>
          </a:p>
          <a:p>
            <a:pPr marL="342900" indent="-342900">
              <a:buAutoNum type="arabicPeriod"/>
            </a:pPr>
            <a:r>
              <a:rPr lang="es-ES" b="1" dirty="0" smtClean="0"/>
              <a:t>Formación integral del alumnado</a:t>
            </a:r>
            <a:r>
              <a:rPr lang="es-ES" dirty="0" smtClean="0"/>
              <a:t>, formación que contribuya a que sean ciudadanos/as libres, críticos/as y responsables.</a:t>
            </a:r>
          </a:p>
          <a:p>
            <a:pPr marL="342900" indent="-342900">
              <a:buAutoNum type="arabicPeriod"/>
            </a:pPr>
            <a:r>
              <a:rPr lang="es-ES" b="1" dirty="0" smtClean="0"/>
              <a:t>Equidad, </a:t>
            </a:r>
            <a:r>
              <a:rPr lang="es-ES" dirty="0" smtClean="0"/>
              <a:t>formación de calidad e igual para todos/as basada en las competencias claves del </a:t>
            </a:r>
            <a:r>
              <a:rPr lang="es-ES" dirty="0" err="1" smtClean="0"/>
              <a:t>curriculum</a:t>
            </a:r>
            <a:r>
              <a:rPr lang="es-ES" dirty="0" smtClean="0"/>
              <a:t> educativo.</a:t>
            </a:r>
          </a:p>
          <a:p>
            <a:pPr marL="342900" indent="-342900">
              <a:buAutoNum type="arabicPeriod"/>
            </a:pPr>
            <a:r>
              <a:rPr lang="es-ES" b="1" dirty="0" smtClean="0"/>
              <a:t>Reconocer la diversidad </a:t>
            </a:r>
            <a:r>
              <a:rPr lang="es-ES" dirty="0" smtClean="0"/>
              <a:t>de capacidades, intereses y cultural del alumnado y profesorado. Perseguimos </a:t>
            </a:r>
            <a:r>
              <a:rPr lang="es-ES" b="1" dirty="0" smtClean="0"/>
              <a:t>la inclusión </a:t>
            </a:r>
            <a:r>
              <a:rPr lang="es-ES" dirty="0" smtClean="0"/>
              <a:t>social y la igualdad.</a:t>
            </a:r>
          </a:p>
          <a:p>
            <a:pPr marL="342900" indent="-342900">
              <a:buAutoNum type="arabicPeriod"/>
            </a:pPr>
            <a:r>
              <a:rPr lang="es-ES" b="1" dirty="0" smtClean="0"/>
              <a:t>Clima de respeto y convivencia</a:t>
            </a:r>
            <a:r>
              <a:rPr lang="es-ES" dirty="0" smtClean="0"/>
              <a:t>, todos/as formamos parte de la misma comunidad educativa.</a:t>
            </a:r>
          </a:p>
          <a:p>
            <a:pPr marL="342900" indent="-342900">
              <a:buAutoNum type="arabicPeriod"/>
            </a:pPr>
            <a:r>
              <a:rPr lang="es-ES" b="1" dirty="0" smtClean="0"/>
              <a:t>Trabajo en equipo</a:t>
            </a:r>
            <a:r>
              <a:rPr lang="es-ES" dirty="0" smtClean="0"/>
              <a:t>, para ello el Centro propiciará espacios y tiempos.</a:t>
            </a: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PICES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Rectángulo"/>
          <p:cNvSpPr/>
          <p:nvPr/>
        </p:nvSpPr>
        <p:spPr>
          <a:xfrm>
            <a:off x="428596" y="1928802"/>
            <a:ext cx="81982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42910" y="2786058"/>
            <a:ext cx="807249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 startAt="7"/>
            </a:pPr>
            <a:r>
              <a:rPr lang="es-ES" sz="2000" b="1" dirty="0" smtClean="0"/>
              <a:t>Autonomía de organización, gestión y participación</a:t>
            </a:r>
            <a:r>
              <a:rPr lang="es-ES" sz="2000" dirty="0" smtClean="0"/>
              <a:t>, propiciando un adecuado funcionamiento de los distintos ámbitos del Centro. </a:t>
            </a:r>
          </a:p>
          <a:p>
            <a:pPr marL="342900" indent="-342900" algn="just"/>
            <a:r>
              <a:rPr lang="es-ES" sz="2000" b="1" dirty="0" smtClean="0"/>
              <a:t>8. Coordinación para el proceso de tránsito, </a:t>
            </a:r>
            <a:r>
              <a:rPr lang="es-ES" sz="2000" dirty="0" smtClean="0"/>
              <a:t>tanto desde la etapa de infantil a primaria, como de primaria a secundaria, </a:t>
            </a:r>
            <a:r>
              <a:rPr lang="es-ES" sz="2000" b="1" dirty="0" smtClean="0"/>
              <a:t>en este caso el IES </a:t>
            </a:r>
            <a:r>
              <a:rPr lang="es-ES" sz="2000" b="1" dirty="0" err="1" smtClean="0"/>
              <a:t>Isbylia</a:t>
            </a:r>
            <a:r>
              <a:rPr lang="es-ES" sz="2000" b="1" dirty="0" smtClean="0"/>
              <a:t>, </a:t>
            </a:r>
            <a:r>
              <a:rPr lang="es-ES" sz="2000" dirty="0" smtClean="0"/>
              <a:t>centro de adscripción de nuestro alumnado.</a:t>
            </a:r>
          </a:p>
          <a:p>
            <a:pPr marL="342900" indent="-342900" algn="just"/>
            <a:r>
              <a:rPr lang="es-ES" sz="2000" b="1" dirty="0" smtClean="0"/>
              <a:t>9.  Actividades complementarias y extraescolares.</a:t>
            </a:r>
          </a:p>
          <a:p>
            <a:pPr marL="342900" indent="-342900" algn="just"/>
            <a:r>
              <a:rPr lang="es-ES" sz="2000" b="1" dirty="0" smtClean="0"/>
              <a:t>10.</a:t>
            </a:r>
            <a:r>
              <a:rPr lang="es-ES" sz="2000" dirty="0" smtClean="0"/>
              <a:t>Se promoverán diferentes </a:t>
            </a:r>
            <a:r>
              <a:rPr lang="es-ES" sz="2000" b="1" dirty="0" smtClean="0"/>
              <a:t>programas, proyectos, planes educativos y celebración de efemérides </a:t>
            </a:r>
            <a:r>
              <a:rPr lang="es-ES" sz="2000" dirty="0" smtClean="0"/>
              <a:t>que abran el CEIP Carmen Benítez a la Comunidad Educativa.</a:t>
            </a: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PICES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Rectángulo"/>
          <p:cNvSpPr/>
          <p:nvPr/>
        </p:nvSpPr>
        <p:spPr>
          <a:xfrm>
            <a:off x="428596" y="1928802"/>
            <a:ext cx="81982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12 Rectángulo"/>
          <p:cNvSpPr/>
          <p:nvPr/>
        </p:nvSpPr>
        <p:spPr>
          <a:xfrm>
            <a:off x="428596" y="1714488"/>
            <a:ext cx="7786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PROFESIONALES DEL CENTRO</a:t>
            </a:r>
            <a:endParaRPr lang="es-E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214414" y="2643182"/>
            <a:ext cx="685804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EQUIPO DIRECTIVO:</a:t>
            </a:r>
          </a:p>
          <a:p>
            <a:r>
              <a:rPr lang="es-ES" b="1" dirty="0" smtClean="0"/>
              <a:t>	DIRECTORA: EVA MARÍA CORTÉS RIVERO</a:t>
            </a:r>
          </a:p>
          <a:p>
            <a:r>
              <a:rPr lang="es-ES" b="1" dirty="0" smtClean="0"/>
              <a:t>	JEFA DE ESTUDIOS: LORENA RIVILLA SANCHIS.</a:t>
            </a:r>
          </a:p>
          <a:p>
            <a:r>
              <a:rPr lang="es-ES" b="1" dirty="0" smtClean="0"/>
              <a:t>	SECRETARIA: CARMEN ÁLVAREZ DIZ.</a:t>
            </a:r>
          </a:p>
          <a:p>
            <a:endParaRPr lang="es-ES" b="1" dirty="0" smtClean="0"/>
          </a:p>
          <a:p>
            <a:r>
              <a:rPr lang="es-ES" sz="2800" b="1" dirty="0" smtClean="0"/>
              <a:t>CLAUSTRO DE PROFESORES:</a:t>
            </a:r>
          </a:p>
          <a:p>
            <a:r>
              <a:rPr lang="es-ES" sz="2800" b="1" dirty="0" smtClean="0"/>
              <a:t>	</a:t>
            </a:r>
            <a:r>
              <a:rPr lang="es-ES" b="1" dirty="0" smtClean="0"/>
              <a:t>3 PROFESORAS DE ED. INFANTIL.</a:t>
            </a:r>
          </a:p>
          <a:p>
            <a:r>
              <a:rPr lang="es-ES" b="1" dirty="0" smtClean="0"/>
              <a:t>	4 PROFESORAS DE ED. PRIMARIA.</a:t>
            </a:r>
          </a:p>
          <a:p>
            <a:r>
              <a:rPr lang="es-ES" b="1" dirty="0" smtClean="0"/>
              <a:t>	2 PROFESORAS PRIMARIA-BILINGÜE.</a:t>
            </a:r>
          </a:p>
          <a:p>
            <a:r>
              <a:rPr lang="es-ES" b="1" dirty="0" smtClean="0"/>
              <a:t>	1 PROFESORA ESP.  FRANCÉS.</a:t>
            </a:r>
          </a:p>
          <a:p>
            <a:r>
              <a:rPr lang="es-ES" b="1" dirty="0" smtClean="0"/>
              <a:t>	1 PROFESORA  ESP. INGLÉS.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PICES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Rectángulo"/>
          <p:cNvSpPr/>
          <p:nvPr/>
        </p:nvSpPr>
        <p:spPr>
          <a:xfrm>
            <a:off x="428596" y="1928802"/>
            <a:ext cx="81982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12 Rectángulo"/>
          <p:cNvSpPr/>
          <p:nvPr/>
        </p:nvSpPr>
        <p:spPr>
          <a:xfrm>
            <a:off x="428596" y="1714488"/>
            <a:ext cx="5084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  <a:endParaRPr lang="es-E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500166" y="2643182"/>
            <a:ext cx="614366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/>
          </a:p>
          <a:p>
            <a:endParaRPr lang="es-ES" sz="2800" dirty="0" smtClean="0"/>
          </a:p>
          <a:p>
            <a:r>
              <a:rPr lang="es-ES" sz="2800" dirty="0" smtClean="0"/>
              <a:t>OTROS PROFESIONALES:</a:t>
            </a:r>
          </a:p>
          <a:p>
            <a:r>
              <a:rPr lang="es-ES" b="1" dirty="0" smtClean="0"/>
              <a:t>	ADMINISTRATIVOS.</a:t>
            </a:r>
          </a:p>
          <a:p>
            <a:r>
              <a:rPr lang="es-ES" b="1" dirty="0" smtClean="0"/>
              <a:t>	PERSONAL DE LIMPIEZA.</a:t>
            </a:r>
          </a:p>
          <a:p>
            <a:r>
              <a:rPr lang="es-ES" b="1" dirty="0" smtClean="0"/>
              <a:t> 	CONSERJE.</a:t>
            </a:r>
          </a:p>
          <a:p>
            <a:r>
              <a:rPr lang="es-ES" b="1" dirty="0" smtClean="0"/>
              <a:t>	EQUIPO DE ORIENTACIÓN EDUCATIVA:</a:t>
            </a:r>
          </a:p>
          <a:p>
            <a:pPr lvl="1"/>
            <a:r>
              <a:rPr lang="es-ES" b="1" dirty="0" smtClean="0"/>
              <a:t>		- </a:t>
            </a:r>
            <a:r>
              <a:rPr lang="es-ES" b="1" dirty="0" smtClean="0"/>
              <a:t>ORIENTADOR/A</a:t>
            </a:r>
            <a:r>
              <a:rPr lang="es-ES" b="1" dirty="0" smtClean="0"/>
              <a:t>.</a:t>
            </a:r>
          </a:p>
          <a:p>
            <a:pPr lvl="1"/>
            <a:r>
              <a:rPr lang="es-ES" b="1" dirty="0" smtClean="0"/>
              <a:t>		- LOGOPEDA.</a:t>
            </a:r>
          </a:p>
          <a:p>
            <a:pPr lvl="1"/>
            <a:r>
              <a:rPr lang="es-ES" b="1" dirty="0" smtClean="0"/>
              <a:t>	MONITORAS AULA MATINAL</a:t>
            </a:r>
          </a:p>
          <a:p>
            <a:pPr lvl="1"/>
            <a:r>
              <a:rPr lang="es-ES" b="1" dirty="0" smtClean="0"/>
              <a:t>	PORTERA ACTIVIDADES EXTRAESCOLARES.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1928794" y="2000240"/>
            <a:ext cx="5500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1 PROFESORA  ESP.  ED. FÍSICA.</a:t>
            </a:r>
          </a:p>
          <a:p>
            <a:pPr algn="just"/>
            <a:r>
              <a:rPr lang="es-ES" b="1" dirty="0" smtClean="0"/>
              <a:t>1 PROFESOR ESP. MÚSICA.</a:t>
            </a:r>
          </a:p>
          <a:p>
            <a:pPr algn="just"/>
            <a:r>
              <a:rPr lang="es-ES" b="1" dirty="0" smtClean="0"/>
              <a:t>1 PROFESORA ESP. PEDAGOGÍA TERAPÉUTICA.</a:t>
            </a:r>
          </a:p>
          <a:p>
            <a:pPr algn="just"/>
            <a:r>
              <a:rPr lang="es-ES" b="1" dirty="0" smtClean="0"/>
              <a:t>1 PROFESORA ESP. RELIGIÓN.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371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LAPICES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3 CuadroTexto"/>
          <p:cNvSpPr txBox="1"/>
          <p:nvPr/>
        </p:nvSpPr>
        <p:spPr>
          <a:xfrm>
            <a:off x="1357290" y="2143116"/>
            <a:ext cx="67151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PLANES Y PROYECTOS</a:t>
            </a:r>
          </a:p>
          <a:p>
            <a:endParaRPr lang="es-ES" sz="4400" b="1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5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endParaRPr lang="es-ES" sz="4400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1866880" y="3367086"/>
            <a:ext cx="592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1571604" y="3000372"/>
            <a:ext cx="578075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s-ES" b="1" dirty="0" smtClean="0"/>
              <a:t>PLAN DE APERTURA .</a:t>
            </a:r>
          </a:p>
          <a:p>
            <a:pPr marL="342900" indent="-342900">
              <a:buAutoNum type="arabicPeriod"/>
            </a:pPr>
            <a:r>
              <a:rPr lang="es-ES" b="1" dirty="0" smtClean="0"/>
              <a:t>PROYECTO BILINGÜE.</a:t>
            </a:r>
          </a:p>
          <a:p>
            <a:pPr marL="342900" indent="-342900">
              <a:buAutoNum type="arabicPeriod"/>
            </a:pPr>
            <a:r>
              <a:rPr lang="es-ES" b="1" dirty="0" smtClean="0"/>
              <a:t>PROYECTO DE COEDUCACIÓN.</a:t>
            </a:r>
          </a:p>
          <a:p>
            <a:pPr marL="342900" indent="-342900">
              <a:buAutoNum type="arabicPeriod"/>
            </a:pPr>
            <a:r>
              <a:rPr lang="es-ES" b="1" dirty="0" smtClean="0"/>
              <a:t>PROYECTO TIC.</a:t>
            </a:r>
          </a:p>
          <a:p>
            <a:pPr marL="342900" indent="-342900">
              <a:buAutoNum type="arabicPeriod"/>
            </a:pPr>
            <a:r>
              <a:rPr lang="es-ES" b="1" dirty="0" smtClean="0"/>
              <a:t>PLAN DE CONVIVENCIA DEL CENTRO.</a:t>
            </a:r>
          </a:p>
          <a:p>
            <a:pPr marL="342900" indent="-342900">
              <a:buAutoNum type="arabicPeriod"/>
            </a:pPr>
            <a:r>
              <a:rPr lang="es-ES" b="1" dirty="0" smtClean="0"/>
              <a:t>PLAN DE AUTOPROTECCIÓN ESCOLAR.</a:t>
            </a:r>
          </a:p>
          <a:p>
            <a:pPr marL="342900" indent="-342900">
              <a:buAutoNum type="arabicPeriod"/>
            </a:pPr>
            <a:r>
              <a:rPr lang="es-ES" b="1" dirty="0" smtClean="0"/>
              <a:t>PROYECTO DE EDUCACIÓN MUSICAL INFANTIL.</a:t>
            </a:r>
          </a:p>
          <a:p>
            <a:pPr marL="342900" indent="-342900">
              <a:buAutoNum type="arabicPeriod"/>
            </a:pPr>
            <a:r>
              <a:rPr lang="es-ES" b="1" dirty="0" smtClean="0"/>
              <a:t>PROYECTO DE FORMACIÓN ORQUESTAL.</a:t>
            </a:r>
          </a:p>
          <a:p>
            <a:pPr marL="342900" indent="-342900">
              <a:buAutoNum type="arabicPeriod"/>
            </a:pPr>
            <a:r>
              <a:rPr lang="es-ES" b="1" dirty="0" smtClean="0"/>
              <a:t>PROYECTO LECTOR.</a:t>
            </a:r>
          </a:p>
          <a:p>
            <a:pPr marL="342900" indent="-342900">
              <a:buAutoNum type="arabicPeriod"/>
            </a:pPr>
            <a:r>
              <a:rPr lang="es-ES" b="1" dirty="0" smtClean="0"/>
              <a:t>PLAN DE ATENCIÓN A LA DIVERSIDAD.</a:t>
            </a:r>
          </a:p>
          <a:p>
            <a:pPr marL="342900" indent="-342900">
              <a:buAutoNum type="arabicPeriod"/>
            </a:pPr>
            <a:r>
              <a:rPr lang="es-ES" b="1" dirty="0" smtClean="0"/>
              <a:t>PLAN DE FORMACIÓN DEL PROFESORADO.</a:t>
            </a:r>
          </a:p>
          <a:p>
            <a:pPr marL="342900" indent="-342900">
              <a:buAutoNum type="arabicPeriod"/>
            </a:pPr>
            <a:r>
              <a:rPr lang="es-ES" b="1" dirty="0" smtClean="0"/>
              <a:t>PLAN DE ORIENTACIÓN Y ACCIÓN TUTORIAL.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1068</TotalTime>
  <Words>577</Words>
  <Application>Microsoft Office PowerPoint</Application>
  <PresentationFormat>Presentación en pantalla (4:3)</PresentationFormat>
  <Paragraphs>209</Paragraphs>
  <Slides>38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39" baseType="lpstr">
      <vt:lpstr>Concurrencia</vt:lpstr>
      <vt:lpstr>Diapositiva 1</vt:lpstr>
      <vt:lpstr>Diapositiva 2</vt:lpstr>
      <vt:lpstr>       PLAN  DE  CENTRO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    INFANTIL 3 AÑOS</vt:lpstr>
      <vt:lpstr>        INFANTIL  4  AÑOS</vt:lpstr>
      <vt:lpstr>    INFANTIL 5 AÑOS</vt:lpstr>
      <vt:lpstr>       1º  PRIMARIA</vt:lpstr>
      <vt:lpstr>        2º  PRIMARIA</vt:lpstr>
      <vt:lpstr>            3º PRIMARIA</vt:lpstr>
      <vt:lpstr>        4º PRIMARIA</vt:lpstr>
      <vt:lpstr>    PRIMARIA</vt:lpstr>
      <vt:lpstr>         6º PRIMARIA</vt:lpstr>
      <vt:lpstr>AULA DE PEDAGOGÍA TERAPÉUTICA</vt:lpstr>
      <vt:lpstr>      GIMNASIO</vt:lpstr>
      <vt:lpstr>         PATIO</vt:lpstr>
      <vt:lpstr>       SUM</vt:lpstr>
      <vt:lpstr>Diapositiva 34</vt:lpstr>
      <vt:lpstr>Diapositiva 35</vt:lpstr>
      <vt:lpstr>   AUDICIÓN FIN DE CURSO ORQUESTA  INFANTIL  1º PRIMARIA</vt:lpstr>
      <vt:lpstr> ORQUESTA  1º PRIMARIA</vt:lpstr>
      <vt:lpstr>Diapositiva 38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CEIP CARMEN BENÍTEZ</dc:creator>
  <cp:lastModifiedBy>CEIP CARMEN BENÍTEZ</cp:lastModifiedBy>
  <cp:revision>119</cp:revision>
  <dcterms:created xsi:type="dcterms:W3CDTF">2017-02-13T11:54:34Z</dcterms:created>
  <dcterms:modified xsi:type="dcterms:W3CDTF">2018-03-06T09:03:54Z</dcterms:modified>
</cp:coreProperties>
</file>